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8"/>
  </p:notesMasterIdLst>
  <p:sldIdLst>
    <p:sldId id="256" r:id="rId2"/>
    <p:sldId id="261" r:id="rId3"/>
    <p:sldId id="258" r:id="rId4"/>
    <p:sldId id="259" r:id="rId5"/>
    <p:sldId id="260" r:id="rId6"/>
    <p:sldId id="262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1709" autoAdjust="0"/>
  </p:normalViewPr>
  <p:slideViewPr>
    <p:cSldViewPr>
      <p:cViewPr varScale="1">
        <p:scale>
          <a:sx n="72" d="100"/>
          <a:sy n="72" d="100"/>
        </p:scale>
        <p:origin x="-1205" y="-8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FB448B9-CD13-434C-8B0E-F070295F8E9F}" type="datetimeFigureOut">
              <a:rPr lang="en-US" smtClean="0"/>
              <a:t>8/24/2012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82672F8-E637-4A07-A766-A06A69310A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33471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Mental Math</a:t>
            </a:r>
          </a:p>
          <a:p>
            <a:pPr marL="228600" indent="-228600">
              <a:buAutoNum type="arabicPeriod"/>
            </a:pPr>
            <a:r>
              <a:rPr lang="en-US" baseline="0" dirty="0" smtClean="0"/>
              <a:t>Start with the square of 9.  Add 54.  Subtract 84.  Double it.  (102)</a:t>
            </a:r>
          </a:p>
          <a:p>
            <a:pPr marL="228600" marR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r>
              <a:rPr lang="en-US" baseline="0" dirty="0" smtClean="0"/>
              <a:t>Start with the square of 8.  Add 54.  Subtract 84.  Double it.  (68)</a:t>
            </a:r>
          </a:p>
          <a:p>
            <a:pPr marL="228600" marR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r>
              <a:rPr lang="en-US" baseline="0" dirty="0" smtClean="0"/>
              <a:t>Start with the square of 7.  Add 54.  Subtract 84.  Double it.  (38)</a:t>
            </a:r>
          </a:p>
          <a:p>
            <a:pPr marL="228600" indent="-228600">
              <a:buAutoNum type="arabicPeriod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2672F8-E637-4A07-A766-A06A69310AE6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41074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060D8A-2BA4-4E54-80FE-B52DDAB21CEE}" type="datetimeFigureOut">
              <a:rPr lang="en-US" smtClean="0"/>
              <a:t>8/24/2012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345440" y="2942602"/>
            <a:ext cx="7147931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572652" y="2944634"/>
            <a:ext cx="1190348" cy="2459736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7712714" y="3136658"/>
            <a:ext cx="910224" cy="2075688"/>
          </a:xfrm>
          <a:prstGeom prst="rect">
            <a:avLst/>
          </a:prstGeom>
          <a:solidFill>
            <a:schemeClr val="accent3">
              <a:alpha val="70000"/>
            </a:schemeClr>
          </a:solidFill>
          <a:ln w="635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445483" y="3055621"/>
            <a:ext cx="6947845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86826" y="4625268"/>
            <a:ext cx="762000" cy="457200"/>
          </a:xfrm>
        </p:spPr>
        <p:txBody>
          <a:bodyPr/>
          <a:lstStyle>
            <a:lvl1pPr algn="ctr">
              <a:defRPr sz="28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7AC96E36-89A2-487E-8975-C97E8B017E12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541822" y="4559276"/>
            <a:ext cx="6755166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538971" y="3139440"/>
            <a:ext cx="6760868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2805" y="4648200"/>
            <a:ext cx="6553200" cy="457200"/>
          </a:xfrm>
        </p:spPr>
        <p:txBody>
          <a:bodyPr>
            <a:normAutofit/>
          </a:bodyPr>
          <a:lstStyle>
            <a:lvl1pPr marL="0" indent="0" algn="ctr">
              <a:buNone/>
              <a:defRPr sz="1800" cap="all" spc="300" baseline="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4705" y="3227033"/>
            <a:ext cx="6629400" cy="1219201"/>
          </a:xfrm>
        </p:spPr>
        <p:txBody>
          <a:bodyPr anchor="b" anchorCtr="0">
            <a:noAutofit/>
          </a:bodyPr>
          <a:lstStyle>
            <a:lvl1pPr>
              <a:defRPr sz="40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060D8A-2BA4-4E54-80FE-B52DDAB21CEE}" type="datetimeFigureOut">
              <a:rPr lang="en-US" smtClean="0"/>
              <a:t>8/24/2012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C96E36-89A2-487E-8975-C97E8B017E1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861702" y="228600"/>
            <a:ext cx="1859280" cy="6122634"/>
          </a:xfrm>
          <a:prstGeom prst="rect">
            <a:avLst/>
          </a:prstGeom>
          <a:solidFill>
            <a:srgbClr val="FFFFFF">
              <a:alpha val="85000"/>
            </a:srgb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955225" y="351409"/>
            <a:ext cx="1672235" cy="587701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48577" y="395427"/>
            <a:ext cx="1485531" cy="578898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0999"/>
            <a:ext cx="6172200" cy="5791201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060D8A-2BA4-4E54-80FE-B52DDAB21CEE}" type="datetimeFigureOut">
              <a:rPr lang="en-US" smtClean="0"/>
              <a:t>8/24/2012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C96E36-89A2-487E-8975-C97E8B017E1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060D8A-2BA4-4E54-80FE-B52DDAB21CEE}" type="datetimeFigureOut">
              <a:rPr lang="en-US" smtClean="0"/>
              <a:t>8/24/2012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C96E36-89A2-487E-8975-C97E8B017E1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060D8A-2BA4-4E54-80FE-B52DDAB21CEE}" type="datetimeFigureOut">
              <a:rPr lang="en-US" smtClean="0"/>
              <a:t>8/24/2012</a:t>
            </a:fld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451976" y="2946400"/>
            <a:ext cx="8265160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567656" y="3048000"/>
            <a:ext cx="8033800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C96E36-89A2-487E-8975-C97E8B017E12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6" y="3200399"/>
            <a:ext cx="7696200" cy="1295401"/>
          </a:xfrm>
        </p:spPr>
        <p:txBody>
          <a:bodyPr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lang="en-US" sz="4000" kern="1200" cap="all" baseline="0" dirty="0"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675496" y="4541520"/>
            <a:ext cx="7818120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4607510"/>
            <a:ext cx="7696200" cy="523783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75757" y="3124200"/>
            <a:ext cx="7817599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26128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060D8A-2BA4-4E54-80FE-B52DDAB21CEE}" type="datetimeFigureOut">
              <a:rPr lang="en-US" smtClean="0"/>
              <a:t>8/24/2012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C96E36-89A2-487E-8975-C97E8B017E1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26128" y="1722438"/>
            <a:ext cx="4040188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128" y="2438400"/>
            <a:ext cx="4040188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400"/>
            <a:ext cx="4041775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060D8A-2BA4-4E54-80FE-B52DDAB21CEE}" type="datetimeFigureOut">
              <a:rPr lang="en-US" smtClean="0"/>
              <a:t>8/24/2012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C96E36-89A2-487E-8975-C97E8B017E1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060D8A-2BA4-4E54-80FE-B52DDAB21CEE}" type="datetimeFigureOut">
              <a:rPr lang="en-US" smtClean="0"/>
              <a:t>8/24/2012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C96E36-89A2-487E-8975-C97E8B017E1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1" name="Rounded Rectangle 10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060D8A-2BA4-4E54-80FE-B52DDAB21CEE}" type="datetimeFigureOut">
              <a:rPr lang="en-US" smtClean="0"/>
              <a:t>8/24/2012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C96E36-89A2-487E-8975-C97E8B017E1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2" name="Rounded Rectangle 11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685800"/>
            <a:ext cx="4572000" cy="525780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060D8A-2BA4-4E54-80FE-B52DDAB21CEE}" type="datetimeFigureOut">
              <a:rPr lang="en-US" smtClean="0"/>
              <a:t>8/24/2012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C96E36-89A2-487E-8975-C97E8B017E12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560034" y="1505712"/>
            <a:ext cx="2716566" cy="3523488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676690" y="1642472"/>
            <a:ext cx="2483254" cy="3234328"/>
          </a:xfrm>
          <a:prstGeom prst="rect">
            <a:avLst/>
          </a:prstGeom>
          <a:solidFill>
            <a:srgbClr val="FFFFFF"/>
          </a:solidFill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9000" y="2971800"/>
            <a:ext cx="2298634" cy="1752600"/>
          </a:xfrm>
        </p:spPr>
        <p:txBody>
          <a:bodyPr/>
          <a:lstStyle>
            <a:lvl1pPr marL="0" indent="0">
              <a:spcBef>
                <a:spcPts val="400"/>
              </a:spcBef>
              <a:buNone/>
              <a:defRPr sz="140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9000" y="1734312"/>
            <a:ext cx="2298634" cy="1191620"/>
          </a:xfrm>
        </p:spPr>
        <p:txBody>
          <a:bodyPr anchor="b">
            <a:normAutofit/>
          </a:bodyPr>
          <a:lstStyle>
            <a:lvl1pPr algn="l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5800" y="621437"/>
            <a:ext cx="7772400" cy="4331564"/>
          </a:xfrm>
          <a:solidFill>
            <a:schemeClr val="bg2"/>
          </a:solidFill>
          <a:ln>
            <a:noFill/>
          </a:ln>
          <a:effectLst>
            <a:softEdge rad="12700"/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060D8A-2BA4-4E54-80FE-B52DDAB21CEE}" type="datetimeFigureOut">
              <a:rPr lang="en-US" smtClean="0"/>
              <a:t>8/24/2012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C96E36-89A2-487E-8975-C97E8B017E12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685800" y="4953000"/>
            <a:ext cx="7772400" cy="13716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61999" y="5029200"/>
            <a:ext cx="7600765" cy="1202924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914400" y="5638800"/>
            <a:ext cx="7328514" cy="451696"/>
          </a:xfrm>
          <a:prstGeom prst="rect">
            <a:avLst/>
          </a:prstGeom>
          <a:solidFill>
            <a:schemeClr val="accent1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605589" y="5074920"/>
            <a:ext cx="7946136" cy="1097280"/>
          </a:xfrm>
          <a:prstGeom prst="rect">
            <a:avLst/>
          </a:prstGeom>
          <a:noFill/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56289" y="5656556"/>
            <a:ext cx="7244736" cy="401715"/>
          </a:xfrm>
        </p:spPr>
        <p:txBody>
          <a:bodyPr anchor="ctr">
            <a:normAutofit/>
          </a:bodyPr>
          <a:lstStyle>
            <a:lvl1pPr marL="0" indent="0" algn="ctr">
              <a:buNone/>
              <a:defRPr sz="15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05400"/>
            <a:ext cx="7328514" cy="523043"/>
          </a:xfrm>
        </p:spPr>
        <p:txBody>
          <a:bodyPr anchor="ctr" anchorCtr="0"/>
          <a:lstStyle>
            <a:lvl1pPr algn="ctr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7" name="Rounded Rectangle 6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82296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24060D8A-2BA4-4E54-80FE-B52DDAB21CEE}" type="datetimeFigureOut">
              <a:rPr lang="en-US" smtClean="0"/>
              <a:t>8/24/2012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7AC96E36-89A2-487E-8975-C97E8B017E12}" type="slidenum">
              <a:rPr lang="en-US" smtClean="0"/>
              <a:t>‹#›</a:t>
            </a:fld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274320" y="278166"/>
            <a:ext cx="8595360" cy="132588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72863" y="372862"/>
            <a:ext cx="8380520" cy="111858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3500" kern="1200" cap="all" baseline="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Friday, August 24, 2012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Subtitle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 smtClean="0"/>
                  <a:t>TISK Problems</a:t>
                </a:r>
              </a:p>
              <a:p>
                <a:pPr marL="514350" indent="-514350">
                  <a:buAutoNum type="arabicPeriod"/>
                </a:pPr>
                <a:r>
                  <a:rPr lang="en-US" dirty="0" smtClean="0"/>
                  <a:t>Factor completely: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8</m:t>
                    </m:r>
                    <m:r>
                      <a:rPr lang="en-US" b="0" i="1" smtClean="0">
                        <a:latin typeface="Cambria Math"/>
                      </a:rPr>
                      <m:t>𝑥</m:t>
                    </m:r>
                    <m:r>
                      <a:rPr lang="en-US" b="0" i="1" smtClean="0">
                        <a:latin typeface="Cambria Math"/>
                      </a:rPr>
                      <m:t>+</m:t>
                    </m:r>
                    <m:sSup>
                      <m:sSupPr>
                        <m:ctrlPr>
                          <a:rPr lang="en-US" b="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en-US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US" b="0" i="1" smtClean="0">
                        <a:latin typeface="Cambria Math"/>
                      </a:rPr>
                      <m:t>+12</m:t>
                    </m:r>
                  </m:oMath>
                </a14:m>
                <a:endParaRPr lang="en-US" dirty="0" smtClean="0"/>
              </a:p>
              <a:p>
                <a:pPr marL="514350" indent="-514350">
                  <a:buAutoNum type="arabicPeriod"/>
                </a:pPr>
                <a:r>
                  <a:rPr lang="en-US" dirty="0" smtClean="0"/>
                  <a:t>Simplify: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/>
                          </a:rPr>
                          <m:t>3</m:t>
                        </m:r>
                        <m:sSup>
                          <m:sSupPr>
                            <m:ctrlPr>
                              <a:rPr lang="en-US" b="0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b="0" i="1" smtClean="0">
                                <a:latin typeface="Cambria Math"/>
                              </a:rPr>
                              <m:t>𝑥</m:t>
                            </m:r>
                          </m:e>
                          <m:sup>
                            <m:r>
                              <a:rPr lang="en-US" b="0" i="1" smtClean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en-US" b="0" i="1" smtClean="0">
                            <a:latin typeface="Cambria Math"/>
                          </a:rPr>
                          <m:t>+2</m:t>
                        </m:r>
                        <m:r>
                          <a:rPr lang="en-US" b="0" i="1" smtClean="0">
                            <a:latin typeface="Cambria Math"/>
                          </a:rPr>
                          <m:t>𝑥</m:t>
                        </m:r>
                      </m:num>
                      <m:den>
                        <m:r>
                          <a:rPr lang="en-US" b="0" i="1" smtClean="0">
                            <a:latin typeface="Cambria Math"/>
                          </a:rPr>
                          <m:t>𝑥</m:t>
                        </m:r>
                      </m:den>
                    </m:f>
                  </m:oMath>
                </a14:m>
                <a:endParaRPr lang="en-US" dirty="0" smtClean="0"/>
              </a:p>
              <a:p>
                <a:pPr marL="514350" indent="-514350">
                  <a:buAutoNum type="arabicPeriod"/>
                </a:pPr>
                <a:r>
                  <a:rPr lang="en-US" dirty="0" smtClean="0"/>
                  <a:t>Find the GCF of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7</m:t>
                    </m:r>
                    <m:sSup>
                      <m:sSupPr>
                        <m:ctrlPr>
                          <a:rPr lang="en-US" b="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en-US" b="0" i="1" smtClean="0"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dirty="0" smtClean="0"/>
                  <a:t> and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14</m:t>
                    </m:r>
                    <m:sSup>
                      <m:sSupPr>
                        <m:ctrlPr>
                          <a:rPr lang="en-US" b="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en-US" b="0" i="1" smtClean="0">
                            <a:latin typeface="Cambria Math"/>
                          </a:rPr>
                          <m:t>3</m:t>
                        </m:r>
                      </m:sup>
                    </m:sSup>
                  </m:oMath>
                </a14:m>
                <a:r>
                  <a:rPr lang="en-US" dirty="0" smtClean="0"/>
                  <a:t>.</a:t>
                </a:r>
              </a:p>
              <a:p>
                <a:pPr marL="0" indent="0">
                  <a:buNone/>
                </a:pPr>
                <a:r>
                  <a:rPr lang="en-US" dirty="0" smtClean="0"/>
                  <a:t>We will have 3 Mental Math Questions today.</a:t>
                </a:r>
              </a:p>
              <a:p>
                <a:pPr marL="0" indent="0">
                  <a:buNone/>
                </a:pPr>
                <a:endParaRPr lang="en-US" dirty="0"/>
              </a:p>
              <a:p>
                <a:pPr marL="0" indent="0">
                  <a:buNone/>
                </a:pPr>
                <a:r>
                  <a:rPr lang="en-US" dirty="0"/>
                  <a:t>Homework: p89-90 Complete #14-33 mentally, </a:t>
                </a:r>
                <a:r>
                  <a:rPr lang="en-US" dirty="0" smtClean="0"/>
                  <a:t/>
                </a:r>
                <a:br>
                  <a:rPr lang="en-US" dirty="0" smtClean="0"/>
                </a:br>
                <a:r>
                  <a:rPr lang="en-US" dirty="0" smtClean="0"/>
                  <a:t>                     complete </a:t>
                </a:r>
                <a:r>
                  <a:rPr lang="en-US" dirty="0"/>
                  <a:t>34-36 in </a:t>
                </a:r>
                <a:r>
                  <a:rPr lang="en-US" dirty="0" smtClean="0"/>
                  <a:t>writing</a:t>
                </a:r>
              </a:p>
              <a:p>
                <a:pPr marL="0" indent="0">
                  <a:buNone/>
                </a:pPr>
                <a:r>
                  <a:rPr lang="en-US" dirty="0"/>
                  <a:t>		Optional: p. 91 #1-10</a:t>
                </a:r>
                <a:endParaRPr lang="en-US" dirty="0" smtClean="0"/>
              </a:p>
              <a:p>
                <a:pPr marL="514350" indent="-514350">
                  <a:buAutoNum type="arabicPeriod"/>
                </a:pPr>
                <a:endParaRPr lang="en-US" dirty="0"/>
              </a:p>
            </p:txBody>
          </p:sp>
        </mc:Choice>
        <mc:Fallback>
          <p:sp>
            <p:nvSpPr>
              <p:cNvPr id="3" name="Subtitl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3"/>
                <a:stretch>
                  <a:fillRect l="-1111" t="-111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1183752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Homework Check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Please pass in your write-ups then check your answers to the homework from </a:t>
            </a:r>
            <a:r>
              <a:rPr lang="en-US" dirty="0"/>
              <a:t>Wednesday night: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p</a:t>
            </a:r>
            <a:r>
              <a:rPr lang="en-US" dirty="0"/>
              <a:t>. 81-82 #42-50 </a:t>
            </a:r>
            <a:r>
              <a:rPr lang="en-US" dirty="0" smtClean="0"/>
              <a:t>even</a:t>
            </a:r>
          </a:p>
          <a:p>
            <a:pPr marL="114300" indent="0">
              <a:buNone/>
            </a:pPr>
            <a:r>
              <a:rPr lang="en-US" dirty="0" smtClean="0"/>
              <a:t>42) True</a:t>
            </a:r>
          </a:p>
          <a:p>
            <a:pPr marL="114300" indent="0">
              <a:buNone/>
            </a:pPr>
            <a:r>
              <a:rPr lang="en-US" dirty="0" smtClean="0"/>
              <a:t>44) False</a:t>
            </a:r>
          </a:p>
          <a:p>
            <a:pPr marL="114300" indent="0">
              <a:buNone/>
            </a:pPr>
            <a:r>
              <a:rPr lang="en-US" dirty="0" smtClean="0"/>
              <a:t>46) One</a:t>
            </a:r>
          </a:p>
          <a:p>
            <a:pPr marL="114300" indent="0">
              <a:buNone/>
            </a:pPr>
            <a:endParaRPr lang="en-US" dirty="0" smtClean="0"/>
          </a:p>
          <a:p>
            <a:pPr marL="114300" indent="0">
              <a:buNone/>
            </a:pPr>
            <a:r>
              <a:rPr lang="en-US" dirty="0" smtClean="0"/>
              <a:t>48) Six </a:t>
            </a:r>
          </a:p>
          <a:p>
            <a:pPr marL="114300" indent="0">
              <a:buNone/>
            </a:pPr>
            <a:endParaRPr lang="en-US" dirty="0" smtClean="0"/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2286000" y="4045688"/>
            <a:ext cx="1143000" cy="0"/>
          </a:xfrm>
          <a:prstGeom prst="straightConnector1">
            <a:avLst/>
          </a:prstGeom>
          <a:ln w="28575">
            <a:headEnd type="oval" w="med" len="med"/>
            <a:tailEnd type="oval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>
            <a:off x="3429000" y="4045688"/>
            <a:ext cx="1143000" cy="0"/>
          </a:xfrm>
          <a:prstGeom prst="straightConnector1">
            <a:avLst/>
          </a:prstGeom>
          <a:ln w="28575">
            <a:headEnd type="oval" w="med" len="med"/>
            <a:tailEnd type="oval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 flipH="1">
            <a:off x="3390900" y="4724400"/>
            <a:ext cx="838200" cy="1065028"/>
          </a:xfrm>
          <a:prstGeom prst="straightConnector1">
            <a:avLst/>
          </a:prstGeom>
          <a:ln w="28575">
            <a:headEnd type="oval" w="med" len="med"/>
            <a:tailEnd type="oval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>
            <a:off x="3086100" y="4707565"/>
            <a:ext cx="1638300" cy="1081863"/>
          </a:xfrm>
          <a:prstGeom prst="straightConnector1">
            <a:avLst/>
          </a:prstGeom>
          <a:ln w="28575">
            <a:headEnd type="oval" w="med" len="med"/>
            <a:tailEnd type="oval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 flipH="1" flipV="1">
            <a:off x="3086100" y="4724400"/>
            <a:ext cx="304800" cy="1063256"/>
          </a:xfrm>
          <a:prstGeom prst="straightConnector1">
            <a:avLst/>
          </a:prstGeom>
          <a:ln w="28575">
            <a:headEnd type="oval" w="med" len="med"/>
            <a:tailEnd type="oval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>
            <a:off x="4229100" y="4724400"/>
            <a:ext cx="495300" cy="1065028"/>
          </a:xfrm>
          <a:prstGeom prst="straightConnector1">
            <a:avLst/>
          </a:prstGeom>
          <a:ln w="28575">
            <a:headEnd type="oval" w="med" len="med"/>
            <a:tailEnd type="oval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>
            <a:off x="3086100" y="4724400"/>
            <a:ext cx="1143000" cy="0"/>
          </a:xfrm>
          <a:prstGeom prst="straightConnector1">
            <a:avLst/>
          </a:prstGeom>
          <a:ln w="28575">
            <a:headEnd type="oval" w="med" len="med"/>
            <a:tailEnd type="oval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 flipH="1">
            <a:off x="3390900" y="5787656"/>
            <a:ext cx="1333500" cy="0"/>
          </a:xfrm>
          <a:prstGeom prst="straightConnector1">
            <a:avLst/>
          </a:prstGeom>
          <a:ln w="28575">
            <a:headEnd type="oval" w="med" len="med"/>
            <a:tailEnd type="oval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/>
          <p:nvPr/>
        </p:nvCxnSpPr>
        <p:spPr>
          <a:xfrm>
            <a:off x="2838450" y="4556937"/>
            <a:ext cx="2266950" cy="1462863"/>
          </a:xfrm>
          <a:prstGeom prst="straightConnector1">
            <a:avLst/>
          </a:prstGeom>
          <a:ln w="28575">
            <a:headEnd type="arrow" w="med" len="med"/>
            <a:tailEnd type="arrow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/>
          <p:nvPr/>
        </p:nvCxnSpPr>
        <p:spPr>
          <a:xfrm flipH="1">
            <a:off x="2971800" y="4267200"/>
            <a:ext cx="1600200" cy="2057400"/>
          </a:xfrm>
          <a:prstGeom prst="straightConnector1">
            <a:avLst/>
          </a:prstGeom>
          <a:ln w="28575">
            <a:headEnd type="arrow" w="med" len="med"/>
            <a:tailEnd type="arrow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/>
          <p:nvPr/>
        </p:nvCxnSpPr>
        <p:spPr>
          <a:xfrm>
            <a:off x="2971800" y="4343400"/>
            <a:ext cx="514350" cy="1827028"/>
          </a:xfrm>
          <a:prstGeom prst="straightConnector1">
            <a:avLst/>
          </a:prstGeom>
          <a:ln w="28575">
            <a:headEnd type="arrow" w="med" len="med"/>
            <a:tailEnd type="arrow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/>
          <p:nvPr/>
        </p:nvCxnSpPr>
        <p:spPr>
          <a:xfrm>
            <a:off x="4057650" y="4267200"/>
            <a:ext cx="819150" cy="1912531"/>
          </a:xfrm>
          <a:prstGeom prst="straightConnector1">
            <a:avLst/>
          </a:prstGeom>
          <a:ln w="28575">
            <a:headEnd type="arrow" w="med" len="med"/>
            <a:tailEnd type="arrow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1" name="Straight Arrow Connector 40"/>
          <p:cNvCxnSpPr/>
          <p:nvPr/>
        </p:nvCxnSpPr>
        <p:spPr>
          <a:xfrm>
            <a:off x="2286000" y="4724400"/>
            <a:ext cx="2819400" cy="0"/>
          </a:xfrm>
          <a:prstGeom prst="straightConnector1">
            <a:avLst/>
          </a:prstGeom>
          <a:ln w="28575">
            <a:headEnd type="arrow" w="med" len="med"/>
            <a:tailEnd type="arrow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4" name="Straight Arrow Connector 43"/>
          <p:cNvCxnSpPr/>
          <p:nvPr/>
        </p:nvCxnSpPr>
        <p:spPr>
          <a:xfrm>
            <a:off x="2438400" y="5753100"/>
            <a:ext cx="3048000" cy="38100"/>
          </a:xfrm>
          <a:prstGeom prst="straightConnector1">
            <a:avLst/>
          </a:prstGeom>
          <a:ln w="28575">
            <a:headEnd type="arrow" w="med" len="med"/>
            <a:tailEnd type="arrow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2" name="Straight Arrow Connector 51"/>
          <p:cNvCxnSpPr/>
          <p:nvPr/>
        </p:nvCxnSpPr>
        <p:spPr>
          <a:xfrm>
            <a:off x="2019300" y="4038600"/>
            <a:ext cx="2819400" cy="0"/>
          </a:xfrm>
          <a:prstGeom prst="straightConnector1">
            <a:avLst/>
          </a:prstGeom>
          <a:ln w="28575">
            <a:headEnd type="arrow" w="med" len="med"/>
            <a:tailEnd type="arrow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4" name="Rectangle 53"/>
          <p:cNvSpPr/>
          <p:nvPr/>
        </p:nvSpPr>
        <p:spPr>
          <a:xfrm>
            <a:off x="6158023" y="4237500"/>
            <a:ext cx="157927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114300" lvl="0">
              <a:spcBef>
                <a:spcPct val="20000"/>
              </a:spcBef>
              <a:buClr>
                <a:srgbClr val="93A299"/>
              </a:buClr>
            </a:pPr>
            <a:r>
              <a:rPr lang="en-US" sz="2400" dirty="0">
                <a:solidFill>
                  <a:srgbClr val="564B3C"/>
                </a:solidFill>
              </a:rPr>
              <a:t>50) One </a:t>
            </a:r>
            <a:endParaRPr lang="en-US" sz="2400" dirty="0">
              <a:solidFill>
                <a:srgbClr val="564B3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52926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§2-3 Deductive Reasoning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 smtClean="0"/>
                  <a:t>Deductive Reasoning</a:t>
                </a:r>
              </a:p>
              <a:p>
                <a:pPr lvl="1"/>
                <a:r>
                  <a:rPr lang="en-US" dirty="0" smtClean="0"/>
                  <a:t>Reasoning that flows from a general statement to more specific and logical conclusions.</a:t>
                </a:r>
              </a:p>
              <a:p>
                <a:pPr lvl="1"/>
                <a:r>
                  <a:rPr lang="en-US" dirty="0" smtClean="0"/>
                  <a:t>The majority of Geometry is done with deductive reasoning.</a:t>
                </a:r>
              </a:p>
              <a:p>
                <a:r>
                  <a:rPr lang="en-US" dirty="0" smtClean="0"/>
                  <a:t>Two main Laws of reasoning for deduction:</a:t>
                </a:r>
              </a:p>
              <a:p>
                <a:pPr lvl="1"/>
                <a:r>
                  <a:rPr lang="en-US" dirty="0" smtClean="0"/>
                  <a:t>Law of Detachment</a:t>
                </a:r>
              </a:p>
              <a:p>
                <a:pPr lvl="2"/>
                <a:r>
                  <a:rPr lang="en-US" dirty="0" smtClean="0"/>
                  <a:t>If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𝑝</m:t>
                    </m:r>
                    <m:r>
                      <a:rPr lang="en-US" b="0" i="1" smtClean="0">
                        <a:latin typeface="Cambria Math"/>
                        <a:ea typeface="Cambria Math"/>
                      </a:rPr>
                      <m:t>⇒</m:t>
                    </m:r>
                    <m:r>
                      <a:rPr lang="en-US" b="0" i="1" smtClean="0">
                        <a:latin typeface="Cambria Math"/>
                        <a:ea typeface="Cambria Math"/>
                      </a:rPr>
                      <m:t>𝑞</m:t>
                    </m:r>
                  </m:oMath>
                </a14:m>
                <a:r>
                  <a:rPr lang="en-US" dirty="0" smtClean="0"/>
                  <a:t> is a true conditional statement </a:t>
                </a:r>
                <a:r>
                  <a:rPr lang="en-US" b="1" i="1" dirty="0" smtClean="0"/>
                  <a:t>and</a:t>
                </a:r>
                <a:r>
                  <a:rPr lang="en-US" dirty="0" smtClean="0"/>
                  <a:t> </a:t>
                </a:r>
                <a:r>
                  <a:rPr lang="en-US" i="1" dirty="0" smtClean="0"/>
                  <a:t>p</a:t>
                </a:r>
                <a:r>
                  <a:rPr lang="en-US" dirty="0" smtClean="0"/>
                  <a:t> is true, </a:t>
                </a:r>
                <a:br>
                  <a:rPr lang="en-US" dirty="0" smtClean="0"/>
                </a:br>
                <a:r>
                  <a:rPr lang="en-US" dirty="0" smtClean="0"/>
                  <a:t>then </a:t>
                </a:r>
                <a:r>
                  <a:rPr lang="en-US" i="1" dirty="0" smtClean="0"/>
                  <a:t>q</a:t>
                </a:r>
                <a:r>
                  <a:rPr lang="en-US" dirty="0" smtClean="0"/>
                  <a:t> is true.</a:t>
                </a:r>
              </a:p>
              <a:p>
                <a:pPr lvl="1"/>
                <a:r>
                  <a:rPr lang="en-US" dirty="0" smtClean="0"/>
                  <a:t>Law of Syllogism</a:t>
                </a:r>
              </a:p>
              <a:p>
                <a:pPr lvl="2"/>
                <a:r>
                  <a:rPr lang="en-US" dirty="0" smtClean="0"/>
                  <a:t>If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</a:rPr>
                      <m:t>𝑝</m:t>
                    </m:r>
                    <m:r>
                      <a:rPr lang="en-US" i="1">
                        <a:latin typeface="Cambria Math"/>
                        <a:ea typeface="Cambria Math"/>
                      </a:rPr>
                      <m:t>⇒</m:t>
                    </m:r>
                    <m:r>
                      <a:rPr lang="en-US" i="1">
                        <a:latin typeface="Cambria Math"/>
                        <a:ea typeface="Cambria Math"/>
                      </a:rPr>
                      <m:t>𝑞</m:t>
                    </m:r>
                  </m:oMath>
                </a14:m>
                <a:r>
                  <a:rPr lang="en-US" dirty="0" smtClean="0"/>
                  <a:t> and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𝑞</m:t>
                    </m:r>
                    <m:r>
                      <a:rPr lang="en-US" i="1">
                        <a:latin typeface="Cambria Math"/>
                        <a:ea typeface="Cambria Math"/>
                      </a:rPr>
                      <m:t>⇒</m:t>
                    </m:r>
                    <m:r>
                      <a:rPr lang="en-US" b="0" i="1" smtClean="0">
                        <a:latin typeface="Cambria Math"/>
                        <a:ea typeface="Cambria Math"/>
                      </a:rPr>
                      <m:t>𝑟</m:t>
                    </m:r>
                  </m:oMath>
                </a14:m>
                <a:r>
                  <a:rPr lang="en-US" dirty="0" smtClean="0"/>
                  <a:t> are true conditional statements, </a:t>
                </a:r>
                <a:br>
                  <a:rPr lang="en-US" dirty="0" smtClean="0"/>
                </a:br>
                <a:r>
                  <a:rPr lang="en-US" dirty="0" smtClean="0"/>
                  <a:t>then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</a:rPr>
                      <m:t>𝑝</m:t>
                    </m:r>
                    <m:r>
                      <a:rPr lang="en-US" i="1">
                        <a:latin typeface="Cambria Math"/>
                        <a:ea typeface="Cambria Math"/>
                      </a:rPr>
                      <m:t>⇒</m:t>
                    </m:r>
                    <m:r>
                      <a:rPr lang="en-US" b="0" i="1" smtClean="0">
                        <a:latin typeface="Cambria Math"/>
                        <a:ea typeface="Cambria Math"/>
                      </a:rPr>
                      <m:t>𝑟</m:t>
                    </m:r>
                  </m:oMath>
                </a14:m>
                <a:r>
                  <a:rPr lang="en-US" dirty="0" smtClean="0"/>
                  <a:t> is also true.</a:t>
                </a:r>
                <a:endParaRPr lang="en-US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t="-1116" r="-14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3566813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16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17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25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26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34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35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43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44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52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53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61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62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0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71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Law of Detachment</a:t>
            </a:r>
          </a:p>
          <a:p>
            <a:pPr lvl="1"/>
            <a:r>
              <a:rPr lang="en-US" dirty="0" smtClean="0"/>
              <a:t>If a vehicle is a car, then it has four wheels.</a:t>
            </a:r>
          </a:p>
          <a:p>
            <a:pPr lvl="2"/>
            <a:r>
              <a:rPr lang="en-US" dirty="0" smtClean="0"/>
              <a:t>A sedan is a car.</a:t>
            </a:r>
          </a:p>
          <a:p>
            <a:pPr lvl="2"/>
            <a:r>
              <a:rPr lang="en-US" dirty="0" smtClean="0"/>
              <a:t>What valid conclusion can you make?</a:t>
            </a:r>
          </a:p>
          <a:p>
            <a:pPr lvl="1"/>
            <a:r>
              <a:rPr lang="en-US" dirty="0" smtClean="0"/>
              <a:t>If two numbers are odd, then their sum is even.</a:t>
            </a:r>
          </a:p>
          <a:p>
            <a:pPr lvl="2"/>
            <a:r>
              <a:rPr lang="en-US" dirty="0" smtClean="0"/>
              <a:t>3 and 5 are odd numbers.</a:t>
            </a:r>
          </a:p>
          <a:p>
            <a:pPr lvl="2"/>
            <a:r>
              <a:rPr lang="en-US" dirty="0" smtClean="0"/>
              <a:t>What valid conclusion can you make?</a:t>
            </a:r>
          </a:p>
          <a:p>
            <a:pPr lvl="1"/>
            <a:r>
              <a:rPr lang="en-US" dirty="0" smtClean="0"/>
              <a:t>If I watch TV, I will not do my homework.</a:t>
            </a:r>
          </a:p>
          <a:p>
            <a:pPr lvl="2"/>
            <a:r>
              <a:rPr lang="en-US" dirty="0" smtClean="0"/>
              <a:t>I did my homework.</a:t>
            </a:r>
          </a:p>
          <a:p>
            <a:pPr lvl="2"/>
            <a:r>
              <a:rPr lang="en-US" dirty="0" smtClean="0"/>
              <a:t>Can you conclude that I did not watch TV?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23682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2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2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2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2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2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4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4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4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5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5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6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6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5" fill="hold">
                      <p:stCondLst>
                        <p:cond delay="indefinite"/>
                      </p:stCondLst>
                      <p:childTnLst>
                        <p:par>
                          <p:cTn id="166" fill="hold">
                            <p:stCondLst>
                              <p:cond delay="0"/>
                            </p:stCondLst>
                            <p:childTnLst>
                              <p:par>
                                <p:cTn id="16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7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7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7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8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Law of Syllogism</a:t>
            </a:r>
          </a:p>
          <a:p>
            <a:pPr lvl="1"/>
            <a:r>
              <a:rPr lang="en-US" dirty="0" smtClean="0"/>
              <a:t>If Elena takes the car to the store, she will stop at the post office.</a:t>
            </a:r>
          </a:p>
          <a:p>
            <a:pPr lvl="2"/>
            <a:r>
              <a:rPr lang="en-US" dirty="0" smtClean="0"/>
              <a:t>If Elena stops at the post office, she will buy stamps.</a:t>
            </a:r>
          </a:p>
          <a:p>
            <a:pPr lvl="2"/>
            <a:r>
              <a:rPr lang="en-US" dirty="0" smtClean="0"/>
              <a:t>What valid conditional statement could you write?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82494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Partner Activity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Work with your seat partner to complete the worksheet after viewing the video.</a:t>
            </a:r>
          </a:p>
          <a:p>
            <a:r>
              <a:rPr lang="en-US" dirty="0" smtClean="0"/>
              <a:t>Skip 1a and 1d.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8198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othecary">
  <a:themeElements>
    <a:clrScheme name="Apothecary">
      <a:dk1>
        <a:sysClr val="windowText" lastClr="000000"/>
      </a:dk1>
      <a:lt1>
        <a:sysClr val="window" lastClr="FFFFFF"/>
      </a:lt1>
      <a:dk2>
        <a:srgbClr val="564B3C"/>
      </a:dk2>
      <a:lt2>
        <a:srgbClr val="ECEDD1"/>
      </a:lt2>
      <a:accent1>
        <a:srgbClr val="93A299"/>
      </a:accent1>
      <a:accent2>
        <a:srgbClr val="CF543F"/>
      </a:accent2>
      <a:accent3>
        <a:srgbClr val="B5AE53"/>
      </a:accent3>
      <a:accent4>
        <a:srgbClr val="848058"/>
      </a:accent4>
      <a:accent5>
        <a:srgbClr val="E8B54D"/>
      </a:accent5>
      <a:accent6>
        <a:srgbClr val="786C71"/>
      </a:accent6>
      <a:hlink>
        <a:srgbClr val="CCCC00"/>
      </a:hlink>
      <a:folHlink>
        <a:srgbClr val="B2B2B2"/>
      </a:folHlink>
    </a:clrScheme>
    <a:fontScheme name="Apothecary">
      <a:majorFont>
        <a:latin typeface="Book Antiqua"/>
        <a:ea typeface=""/>
        <a:cs typeface=""/>
        <a:font script="Jpan" typeface="HGS明朝B"/>
        <a:font script="Hang" typeface="HY견명조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견명조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pothecary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100000"/>
              </a:schemeClr>
            </a:gs>
            <a:gs pos="68000">
              <a:schemeClr val="phClr">
                <a:tint val="77000"/>
                <a:satMod val="100000"/>
              </a:schemeClr>
            </a:gs>
            <a:gs pos="81000">
              <a:schemeClr val="phClr">
                <a:tint val="79000"/>
                <a:satMod val="100000"/>
              </a:schemeClr>
            </a:gs>
            <a:gs pos="86000">
              <a:schemeClr val="phClr">
                <a:tint val="73000"/>
                <a:satMod val="100000"/>
              </a:schemeClr>
            </a:gs>
            <a:gs pos="100000">
              <a:schemeClr val="phClr">
                <a:tint val="35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3000"/>
                <a:shade val="100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tint val="100000"/>
                <a:shade val="57000"/>
                <a:satMod val="120000"/>
              </a:schemeClr>
            </a:gs>
            <a:gs pos="80000">
              <a:schemeClr val="phClr">
                <a:tint val="100000"/>
                <a:shade val="56000"/>
                <a:satMod val="145000"/>
              </a:schemeClr>
            </a:gs>
            <a:gs pos="88000">
              <a:schemeClr val="phClr">
                <a:tint val="100000"/>
                <a:shade val="63000"/>
                <a:satMod val="160000"/>
              </a:schemeClr>
            </a:gs>
            <a:gs pos="100000">
              <a:schemeClr val="phClr">
                <a:tint val="99000"/>
                <a:shade val="100000"/>
                <a:satMod val="155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glow" dir="tl">
              <a:rot lat="0" lon="0" rev="1800000"/>
            </a:lightRig>
          </a:scene3d>
          <a:sp3d contourW="10160" prstMaterial="dkEdge">
            <a:bevelT w="0" h="0" prst="angle"/>
            <a:contourClr>
              <a:schemeClr val="phClr">
                <a:shade val="30000"/>
                <a:satMod val="150000"/>
              </a:schemeClr>
            </a:contourClr>
          </a:sp3d>
        </a:effectStyle>
        <a:effectStyle>
          <a:effectLst>
            <a:glow rad="50800">
              <a:schemeClr val="phClr">
                <a:tint val="68000"/>
                <a:shade val="93000"/>
                <a:alpha val="37000"/>
                <a:satMod val="250000"/>
              </a:schemeClr>
            </a:glow>
          </a:effectLst>
          <a:scene3d>
            <a:camera prst="orthographicFront">
              <a:rot lat="0" lon="0" rev="0"/>
            </a:camera>
            <a:lightRig rig="glow" dir="t">
              <a:rot lat="0" lon="0" rev="1800000"/>
            </a:lightRig>
          </a:scene3d>
          <a:sp3d contourW="10160" prstMaterial="dkEdge">
            <a:bevelT w="20320" h="19050" prst="angle"/>
            <a:contourClr>
              <a:schemeClr val="phClr">
                <a:shade val="3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3000"/>
            <a:satMod val="14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atMod val="170000"/>
              </a:schemeClr>
              <a:schemeClr val="phClr">
                <a:shade val="70000"/>
                <a:satMod val="13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Apothecary</Template>
  <TotalTime>358</TotalTime>
  <Words>349</Words>
  <Application>Microsoft Office PowerPoint</Application>
  <PresentationFormat>On-screen Show (4:3)</PresentationFormat>
  <Paragraphs>50</Paragraphs>
  <Slides>6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Apothecary</vt:lpstr>
      <vt:lpstr>Friday, August 24, 2012</vt:lpstr>
      <vt:lpstr>Homework Check</vt:lpstr>
      <vt:lpstr>§2-3 Deductive Reasoning</vt:lpstr>
      <vt:lpstr>Examples</vt:lpstr>
      <vt:lpstr>Examples</vt:lpstr>
      <vt:lpstr>Partner Activity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Friday, August 24, 2012</dc:title>
  <dc:creator>Dria</dc:creator>
  <cp:lastModifiedBy>Dria</cp:lastModifiedBy>
  <cp:revision>5</cp:revision>
  <dcterms:created xsi:type="dcterms:W3CDTF">2012-08-24T17:38:55Z</dcterms:created>
  <dcterms:modified xsi:type="dcterms:W3CDTF">2012-08-24T23:37:01Z</dcterms:modified>
</cp:coreProperties>
</file>